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sldIdLst>
    <p:sldId id="280" r:id="rId2"/>
    <p:sldId id="279" r:id="rId3"/>
    <p:sldId id="258" r:id="rId4"/>
    <p:sldId id="261" r:id="rId5"/>
    <p:sldId id="260" r:id="rId6"/>
    <p:sldId id="291" r:id="rId7"/>
    <p:sldId id="259" r:id="rId8"/>
    <p:sldId id="262" r:id="rId9"/>
    <p:sldId id="292" r:id="rId10"/>
    <p:sldId id="288" r:id="rId11"/>
    <p:sldId id="287" r:id="rId12"/>
    <p:sldId id="276" r:id="rId13"/>
    <p:sldId id="284" r:id="rId14"/>
    <p:sldId id="297" r:id="rId15"/>
    <p:sldId id="298" r:id="rId16"/>
    <p:sldId id="264" r:id="rId17"/>
    <p:sldId id="265" r:id="rId18"/>
    <p:sldId id="266" r:id="rId19"/>
    <p:sldId id="290" r:id="rId20"/>
    <p:sldId id="271" r:id="rId2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54" d="100"/>
          <a:sy n="54" d="100"/>
        </p:scale>
        <p:origin x="-1836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4B4CB8-5467-4A1F-976F-777DFB67F3CB}" type="datetimeFigureOut">
              <a:rPr lang="ar-SA" smtClean="0"/>
              <a:pPr/>
              <a:t>18/06/1437</a:t>
            </a:fld>
            <a:endParaRPr lang="ar-S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8AB3AB-F97A-4EE4-BD02-55741A008D4B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https://encrypted-tbn2.gstatic.com/images?q=tbn:ANd9GcRsSf4aDlPyElk-EqtBG8vITNVRzz1z6FH0rA2rPHg-H_5PDFFXH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9297"/>
            <a:ext cx="9144000" cy="67487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87113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903649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011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5"/>
          <a:stretch/>
        </p:blipFill>
        <p:spPr bwMode="auto">
          <a:xfrm>
            <a:off x="1650233" y="123093"/>
            <a:ext cx="5876925" cy="6734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12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9324528" cy="2458542"/>
          </a:xfrm>
        </p:spPr>
        <p:txBody>
          <a:bodyPr>
            <a:noAutofit/>
          </a:bodyPr>
          <a:lstStyle/>
          <a:p>
            <a:pPr marL="0" indent="0" algn="ctr" rtl="0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Prostatic Urethra</a:t>
            </a:r>
          </a:p>
          <a:p>
            <a:pPr algn="l" rtl="0"/>
            <a:r>
              <a:rPr lang="en-US" sz="2400" b="1" dirty="0" smtClean="0"/>
              <a:t>The prostatic urethra is about 1.25 in. (3 cm) long and begins at the neck of the bladder. The prostatic urethra is the </a:t>
            </a:r>
            <a:r>
              <a:rPr lang="en-US" sz="2400" b="1" dirty="0" smtClean="0">
                <a:solidFill>
                  <a:srgbClr val="FF0000"/>
                </a:solidFill>
              </a:rPr>
              <a:t>widest </a:t>
            </a:r>
            <a:r>
              <a:rPr lang="en-US" sz="2400" b="1" dirty="0" smtClean="0"/>
              <a:t>and </a:t>
            </a:r>
            <a:r>
              <a:rPr lang="en-US" sz="2400" b="1" dirty="0" smtClean="0">
                <a:solidFill>
                  <a:srgbClr val="FF0000"/>
                </a:solidFill>
              </a:rPr>
              <a:t>most dilatable </a:t>
            </a:r>
            <a:r>
              <a:rPr lang="en-US" sz="2400" b="1" dirty="0" smtClean="0"/>
              <a:t>portion of the entire urethra.</a:t>
            </a:r>
          </a:p>
          <a:p>
            <a:pPr algn="l" rtl="0"/>
            <a:r>
              <a:rPr lang="en-US" sz="2400" b="1" dirty="0"/>
              <a:t>On the posterior wall is a longitudinal ridge called the </a:t>
            </a:r>
            <a:r>
              <a:rPr lang="en-US" sz="2400" b="1" dirty="0">
                <a:solidFill>
                  <a:srgbClr val="FF0000"/>
                </a:solidFill>
              </a:rPr>
              <a:t>urethral crest</a:t>
            </a:r>
            <a:endParaRPr lang="ar-SA" sz="24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8542"/>
            <a:ext cx="9144000" cy="4399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5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4427984" cy="6858000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2800" b="1" dirty="0" smtClean="0"/>
              <a:t>On </a:t>
            </a:r>
            <a:r>
              <a:rPr lang="en-US" sz="2800" b="1" dirty="0"/>
              <a:t>each side of this ridge is a groove called the </a:t>
            </a:r>
            <a:r>
              <a:rPr lang="en-US" sz="2800" b="1" dirty="0">
                <a:solidFill>
                  <a:srgbClr val="FF0000"/>
                </a:solidFill>
              </a:rPr>
              <a:t>prostatic</a:t>
            </a:r>
            <a:r>
              <a:rPr lang="en-US" sz="2800" b="1" dirty="0"/>
              <a:t> </a:t>
            </a:r>
            <a:r>
              <a:rPr lang="en-US" sz="2800" b="1" dirty="0">
                <a:solidFill>
                  <a:srgbClr val="FF0000"/>
                </a:solidFill>
              </a:rPr>
              <a:t>sinus</a:t>
            </a:r>
            <a:r>
              <a:rPr lang="en-US" sz="2800" b="1" dirty="0"/>
              <a:t>; the </a:t>
            </a:r>
            <a:r>
              <a:rPr lang="en-US" sz="2800" b="1" dirty="0">
                <a:solidFill>
                  <a:srgbClr val="00B0F0"/>
                </a:solidFill>
              </a:rPr>
              <a:t>prostatic glands </a:t>
            </a:r>
            <a:r>
              <a:rPr lang="en-US" sz="2800" b="1" dirty="0"/>
              <a:t>open into these grooves</a:t>
            </a:r>
            <a:r>
              <a:rPr lang="en-US" sz="2800" b="1" dirty="0" smtClean="0"/>
              <a:t>.</a:t>
            </a:r>
          </a:p>
          <a:p>
            <a:pPr algn="l" rtl="0"/>
            <a:r>
              <a:rPr lang="en-US" sz="2800" b="1" dirty="0" smtClean="0"/>
              <a:t> </a:t>
            </a:r>
            <a:r>
              <a:rPr lang="en-US" sz="2800" b="1" dirty="0"/>
              <a:t>On the </a:t>
            </a:r>
            <a:r>
              <a:rPr lang="en-US" sz="2800" b="1" dirty="0">
                <a:solidFill>
                  <a:srgbClr val="002060"/>
                </a:solidFill>
              </a:rPr>
              <a:t>summit </a:t>
            </a:r>
            <a:r>
              <a:rPr lang="en-US" sz="2800" b="1" dirty="0"/>
              <a:t>of the </a:t>
            </a:r>
            <a:r>
              <a:rPr lang="en-US" sz="2800" b="1" dirty="0">
                <a:solidFill>
                  <a:srgbClr val="002060"/>
                </a:solidFill>
              </a:rPr>
              <a:t>urethral crest </a:t>
            </a:r>
            <a:r>
              <a:rPr lang="en-US" sz="2800" b="1" dirty="0"/>
              <a:t>is a depression, the </a:t>
            </a:r>
            <a:r>
              <a:rPr lang="en-US" sz="2800" b="1" dirty="0">
                <a:solidFill>
                  <a:srgbClr val="FF0000"/>
                </a:solidFill>
              </a:rPr>
              <a:t>prostatic utricle</a:t>
            </a:r>
            <a:r>
              <a:rPr lang="en-US" sz="2800" b="1" dirty="0"/>
              <a:t>, which is an analog of the uterus and vagina in females. </a:t>
            </a:r>
            <a:endParaRPr lang="en-US" sz="2800" b="1" dirty="0" smtClean="0"/>
          </a:p>
          <a:p>
            <a:pPr algn="l" rtl="0"/>
            <a:r>
              <a:rPr lang="en-US" sz="2800" b="1" dirty="0" smtClean="0"/>
              <a:t>On </a:t>
            </a:r>
            <a:r>
              <a:rPr lang="en-US" sz="2800" b="1" dirty="0"/>
              <a:t>the edge of the mouth of the utricle are the openings of the two </a:t>
            </a:r>
            <a:r>
              <a:rPr lang="en-US" sz="2800" b="1" dirty="0">
                <a:solidFill>
                  <a:srgbClr val="FF0000"/>
                </a:solidFill>
              </a:rPr>
              <a:t>ejaculatory ducts</a:t>
            </a:r>
            <a:r>
              <a:rPr lang="en-US" sz="2800" b="1" dirty="0"/>
              <a:t>. </a:t>
            </a:r>
          </a:p>
          <a:p>
            <a:pPr algn="l" rtl="0"/>
            <a:endParaRPr lang="ar-SA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066"/>
          <a:stretch/>
        </p:blipFill>
        <p:spPr bwMode="auto">
          <a:xfrm>
            <a:off x="4355976" y="2132856"/>
            <a:ext cx="4788024" cy="394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18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83671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Benign Prostatic Hypertrophy (BPH)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055840"/>
          </a:xfrm>
        </p:spPr>
        <p:txBody>
          <a:bodyPr>
            <a:normAutofit fontScale="92500" lnSpcReduction="10000"/>
          </a:bodyPr>
          <a:lstStyle/>
          <a:p>
            <a:pPr algn="l" rtl="0">
              <a:buNone/>
            </a:pPr>
            <a:r>
              <a:rPr lang="en-US" sz="3200" b="1" dirty="0"/>
              <a:t>Occurs in middle age</a:t>
            </a:r>
          </a:p>
          <a:p>
            <a:pPr algn="l" rtl="0">
              <a:buNone/>
            </a:pPr>
            <a:endParaRPr lang="en-US" sz="3200" b="1" dirty="0"/>
          </a:p>
          <a:p>
            <a:pPr algn="l" rtl="0">
              <a:buNone/>
            </a:pPr>
            <a:r>
              <a:rPr lang="en-US" sz="3200" b="1" dirty="0">
                <a:solidFill>
                  <a:srgbClr val="FF0000"/>
                </a:solidFill>
              </a:rPr>
              <a:t>Median </a:t>
            </a:r>
            <a:r>
              <a:rPr lang="en-US" sz="3200" b="1" dirty="0"/>
              <a:t>or </a:t>
            </a:r>
            <a:r>
              <a:rPr lang="en-US" sz="3200" b="1" dirty="0">
                <a:solidFill>
                  <a:srgbClr val="FF0000"/>
                </a:solidFill>
              </a:rPr>
              <a:t>Middle lobe </a:t>
            </a:r>
            <a:r>
              <a:rPr lang="en-US" sz="3200" b="1" dirty="0"/>
              <a:t>is involved</a:t>
            </a:r>
          </a:p>
          <a:p>
            <a:pPr algn="l" rtl="0">
              <a:buNone/>
            </a:pPr>
            <a:endParaRPr lang="en-US" sz="3200" b="1" dirty="0"/>
          </a:p>
          <a:p>
            <a:pPr algn="l" rtl="0">
              <a:buNone/>
            </a:pPr>
            <a:r>
              <a:rPr lang="en-US" sz="3200" b="1" dirty="0"/>
              <a:t>Projects into urinary bladder</a:t>
            </a:r>
          </a:p>
          <a:p>
            <a:pPr algn="l" rtl="0">
              <a:buNone/>
            </a:pPr>
            <a:endParaRPr lang="en-US" sz="3200" b="1" dirty="0"/>
          </a:p>
          <a:p>
            <a:pPr algn="l" rtl="0">
              <a:buNone/>
            </a:pPr>
            <a:r>
              <a:rPr lang="en-US" sz="3200" b="1" dirty="0"/>
              <a:t>Obstructs </a:t>
            </a:r>
            <a:r>
              <a:rPr lang="en-US" sz="3200" b="1" dirty="0">
                <a:solidFill>
                  <a:srgbClr val="FF0000"/>
                </a:solidFill>
              </a:rPr>
              <a:t>prostatic urethra </a:t>
            </a:r>
            <a:r>
              <a:rPr lang="en-US" sz="3200" b="1" dirty="0"/>
              <a:t>and </a:t>
            </a:r>
            <a:r>
              <a:rPr lang="en-US" sz="3200" b="1" dirty="0">
                <a:solidFill>
                  <a:srgbClr val="FF0000"/>
                </a:solidFill>
              </a:rPr>
              <a:t>internal urethral orifice</a:t>
            </a:r>
          </a:p>
          <a:p>
            <a:pPr algn="l" rtl="0">
              <a:buNone/>
            </a:pPr>
            <a:r>
              <a:rPr lang="en-US" sz="3200" b="1" dirty="0" smtClean="0"/>
              <a:t/>
            </a:r>
            <a:br>
              <a:rPr lang="en-US" sz="3200" b="1" dirty="0" smtClean="0"/>
            </a:br>
            <a:endParaRPr lang="en-US" sz="3200" b="1" dirty="0" smtClean="0"/>
          </a:p>
          <a:p>
            <a:pPr algn="l" rtl="0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80252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836712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ar-SA" sz="5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Prostatic Cancer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68759"/>
            <a:ext cx="8856984" cy="5448563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/>
              <a:t>Occurs in </a:t>
            </a:r>
            <a:r>
              <a:rPr lang="en-US" sz="3200" b="1" dirty="0">
                <a:solidFill>
                  <a:srgbClr val="FF0000"/>
                </a:solidFill>
              </a:rPr>
              <a:t>old age (after 55 years usually</a:t>
            </a:r>
            <a:r>
              <a:rPr lang="en-US" sz="3200" b="1" dirty="0"/>
              <a:t>)</a:t>
            </a:r>
          </a:p>
          <a:p>
            <a:pPr algn="l" rtl="0"/>
            <a:endParaRPr lang="en-US" sz="3200" b="1" dirty="0"/>
          </a:p>
          <a:p>
            <a:pPr algn="l" rtl="0"/>
            <a:r>
              <a:rPr lang="en-US" sz="3200" b="1" dirty="0">
                <a:solidFill>
                  <a:srgbClr val="FF0000"/>
                </a:solidFill>
              </a:rPr>
              <a:t>Posterior</a:t>
            </a:r>
            <a:r>
              <a:rPr lang="en-US" sz="3200" b="1" dirty="0"/>
              <a:t> and </a:t>
            </a:r>
            <a:r>
              <a:rPr lang="en-US" sz="3200" b="1" dirty="0">
                <a:solidFill>
                  <a:srgbClr val="FF0000"/>
                </a:solidFill>
              </a:rPr>
              <a:t>lateral lobes </a:t>
            </a:r>
            <a:r>
              <a:rPr lang="en-US" sz="3200" b="1" dirty="0"/>
              <a:t>are involved</a:t>
            </a:r>
          </a:p>
          <a:p>
            <a:pPr algn="l" rtl="0"/>
            <a:endParaRPr lang="en-US" sz="3200" b="1" dirty="0"/>
          </a:p>
          <a:p>
            <a:pPr algn="l" rtl="0"/>
            <a:r>
              <a:rPr lang="en-US" sz="3200" b="1" dirty="0"/>
              <a:t>Palpated during </a:t>
            </a:r>
            <a:r>
              <a:rPr lang="en-US" sz="3200" b="1" dirty="0">
                <a:solidFill>
                  <a:srgbClr val="FF0000"/>
                </a:solidFill>
              </a:rPr>
              <a:t>PR</a:t>
            </a:r>
            <a:r>
              <a:rPr lang="en-US" sz="3200" b="1" dirty="0"/>
              <a:t> examination</a:t>
            </a:r>
          </a:p>
          <a:p>
            <a:pPr algn="l" rtl="0"/>
            <a:endParaRPr lang="en-US" sz="3200" b="1" dirty="0"/>
          </a:p>
          <a:p>
            <a:pPr algn="l" rtl="0"/>
            <a:r>
              <a:rPr lang="en-US" sz="3200" b="1" dirty="0"/>
              <a:t>Can spread to </a:t>
            </a:r>
            <a:r>
              <a:rPr lang="en-US" sz="3200" b="1" dirty="0">
                <a:solidFill>
                  <a:srgbClr val="FF0000"/>
                </a:solidFill>
              </a:rPr>
              <a:t>iliac and sacral lymph nodes and can spread to vertebral column </a:t>
            </a:r>
            <a:r>
              <a:rPr lang="en-US" sz="3200" b="1" dirty="0"/>
              <a:t>and brain through venous channels</a:t>
            </a:r>
          </a:p>
          <a:p>
            <a:pPr algn="l" rtl="0">
              <a:buNone/>
            </a:pPr>
            <a:endParaRPr lang="en-US" sz="3200" b="1" dirty="0" smtClean="0"/>
          </a:p>
          <a:p>
            <a:pPr algn="l" rtl="0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64356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5148064" cy="6858000"/>
          </a:xfrm>
        </p:spPr>
        <p:txBody>
          <a:bodyPr>
            <a:normAutofit fontScale="92500"/>
          </a:bodyPr>
          <a:lstStyle/>
          <a:p>
            <a:pPr algn="ctr" rtl="0">
              <a:buNone/>
            </a:pPr>
            <a:r>
              <a:rPr lang="en-US" sz="3000" b="1" dirty="0" smtClean="0">
                <a:solidFill>
                  <a:srgbClr val="FF0000"/>
                </a:solidFill>
              </a:rPr>
              <a:t>Seminal Vesicles</a:t>
            </a:r>
          </a:p>
          <a:p>
            <a:pPr algn="l" rtl="0"/>
            <a:r>
              <a:rPr lang="en-US" b="1" dirty="0" smtClean="0"/>
              <a:t>The seminal vesicles are two </a:t>
            </a:r>
            <a:r>
              <a:rPr lang="en-US" b="1" dirty="0" err="1" smtClean="0"/>
              <a:t>lobulated</a:t>
            </a:r>
            <a:r>
              <a:rPr lang="en-US" b="1" dirty="0" smtClean="0"/>
              <a:t> organs about 2 in. (5 cm) long lying on the posterior surface of the bladder. </a:t>
            </a:r>
          </a:p>
          <a:p>
            <a:pPr algn="l" rtl="0"/>
            <a:r>
              <a:rPr lang="en-US" b="1" dirty="0" smtClean="0"/>
              <a:t>On the medial side of each vesicle lies the terminal part of the vas deferens. </a:t>
            </a:r>
          </a:p>
          <a:p>
            <a:pPr algn="l" rtl="0"/>
            <a:r>
              <a:rPr lang="en-US" b="1" dirty="0" err="1" smtClean="0">
                <a:solidFill>
                  <a:srgbClr val="FF0000"/>
                </a:solidFill>
              </a:rPr>
              <a:t>Posteriorly</a:t>
            </a:r>
            <a:r>
              <a:rPr lang="en-US" b="1" dirty="0" smtClean="0"/>
              <a:t>, the seminal vesicles are related to the rectum.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Inferiorly</a:t>
            </a:r>
            <a:r>
              <a:rPr lang="en-US" b="1" dirty="0" smtClean="0"/>
              <a:t>, each seminal vesicle narrows and joins the vas deferens of the same side to form the ejaculatory duct.</a:t>
            </a:r>
          </a:p>
          <a:p>
            <a:pPr algn="l" rtl="0"/>
            <a:r>
              <a:rPr lang="en-US" b="1" dirty="0" smtClean="0"/>
              <a:t>Each seminal vesicle consists of a much-coiled tube embedded in connective tissue.</a:t>
            </a:r>
          </a:p>
          <a:p>
            <a:pPr algn="l" rtl="0"/>
            <a:endParaRPr lang="ar-SA" dirty="0"/>
          </a:p>
        </p:txBody>
      </p:sp>
      <p:pic>
        <p:nvPicPr>
          <p:cNvPr id="30721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"/>
            <a:ext cx="3312367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953445"/>
            <a:ext cx="3779912" cy="2904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65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3284984"/>
          </a:xfrm>
        </p:spPr>
        <p:txBody>
          <a:bodyPr>
            <a:normAutofit fontScale="62500" lnSpcReduction="20000"/>
          </a:bodyPr>
          <a:lstStyle/>
          <a:p>
            <a:pPr marL="0" indent="0" algn="l" rtl="0"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Blood Supply</a:t>
            </a:r>
            <a:r>
              <a:rPr lang="en-US" sz="4000" b="1" dirty="0" smtClean="0"/>
              <a:t>:</a:t>
            </a:r>
          </a:p>
          <a:p>
            <a:pPr marL="0" indent="0" algn="l" rtl="0"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Arteries</a:t>
            </a:r>
          </a:p>
          <a:p>
            <a:pPr algn="l" rtl="0"/>
            <a:r>
              <a:rPr lang="en-US" sz="4000" b="1" dirty="0" smtClean="0"/>
              <a:t>The inferior vesicle and middle rectal arteries.</a:t>
            </a:r>
          </a:p>
          <a:p>
            <a:pPr marL="0" indent="0" algn="l" rtl="0">
              <a:buNone/>
            </a:pPr>
            <a:r>
              <a:rPr lang="en-US" sz="4000" b="1" dirty="0" smtClean="0">
                <a:solidFill>
                  <a:srgbClr val="0070C0"/>
                </a:solidFill>
              </a:rPr>
              <a:t>Veins:</a:t>
            </a:r>
          </a:p>
          <a:p>
            <a:pPr algn="l" rtl="0"/>
            <a:r>
              <a:rPr lang="en-US" sz="4000" b="1" dirty="0" smtClean="0"/>
              <a:t>The veins drain into the internal iliac veins.</a:t>
            </a:r>
          </a:p>
          <a:p>
            <a:pPr marL="0" indent="0" algn="l" rtl="0">
              <a:buNone/>
            </a:pPr>
            <a:r>
              <a:rPr lang="en-US" sz="4000" b="1" dirty="0" smtClean="0">
                <a:solidFill>
                  <a:srgbClr val="00B050"/>
                </a:solidFill>
              </a:rPr>
              <a:t>Lymph Drainage:</a:t>
            </a:r>
          </a:p>
          <a:p>
            <a:pPr algn="l" rtl="0"/>
            <a:r>
              <a:rPr lang="en-US" sz="4000" b="1" dirty="0" smtClean="0"/>
              <a:t>The internal iliac nodes.</a:t>
            </a:r>
          </a:p>
          <a:p>
            <a:pPr algn="l" rtl="0">
              <a:buNone/>
            </a:pPr>
            <a:r>
              <a:rPr lang="en-US" sz="3200" b="1" dirty="0" smtClean="0"/>
              <a:t/>
            </a:r>
            <a:br>
              <a:rPr lang="en-US" sz="3200" b="1" dirty="0" smtClean="0"/>
            </a:br>
            <a:endParaRPr lang="en-US" sz="3200" b="1" dirty="0" smtClean="0"/>
          </a:p>
          <a:p>
            <a:pPr algn="l" rtl="0"/>
            <a:endParaRPr lang="ar-SA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69568"/>
            <a:ext cx="561503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5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4499992" cy="6858000"/>
          </a:xfrm>
        </p:spPr>
        <p:txBody>
          <a:bodyPr>
            <a:normAutofit/>
          </a:bodyPr>
          <a:lstStyle/>
          <a:p>
            <a:pPr algn="ctr" rtl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Ejaculatory Ducts</a:t>
            </a:r>
          </a:p>
          <a:p>
            <a:pPr algn="l" rtl="0"/>
            <a:r>
              <a:rPr lang="en-US" b="1" dirty="0" smtClean="0"/>
              <a:t>The two ejaculatory ducts are each less than 1 in. (2.5 cm) long </a:t>
            </a:r>
          </a:p>
          <a:p>
            <a:pPr algn="l" rtl="0"/>
            <a:r>
              <a:rPr lang="en-US" b="1" dirty="0" smtClean="0"/>
              <a:t>Formed by the </a:t>
            </a:r>
            <a:r>
              <a:rPr lang="en-US" b="1" dirty="0" smtClean="0">
                <a:solidFill>
                  <a:srgbClr val="FF0000"/>
                </a:solidFill>
              </a:rPr>
              <a:t>union</a:t>
            </a:r>
            <a:r>
              <a:rPr lang="en-US" b="1" dirty="0" smtClean="0"/>
              <a:t> of the </a:t>
            </a:r>
            <a:r>
              <a:rPr lang="en-US" b="1" dirty="0" smtClean="0">
                <a:solidFill>
                  <a:srgbClr val="0070C0"/>
                </a:solidFill>
              </a:rPr>
              <a:t>vas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deferens</a:t>
            </a:r>
            <a:r>
              <a:rPr lang="en-US" b="1" dirty="0" smtClean="0"/>
              <a:t> and the duct of the </a:t>
            </a:r>
            <a:r>
              <a:rPr lang="en-US" b="1" dirty="0" smtClean="0">
                <a:solidFill>
                  <a:srgbClr val="0070C0"/>
                </a:solidFill>
              </a:rPr>
              <a:t>seminal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vesicle</a:t>
            </a:r>
            <a:r>
              <a:rPr lang="en-US" b="1" dirty="0" smtClean="0"/>
              <a:t>. </a:t>
            </a:r>
          </a:p>
          <a:p>
            <a:pPr algn="l" rtl="0"/>
            <a:r>
              <a:rPr lang="en-US" b="1" dirty="0" smtClean="0"/>
              <a:t>The </a:t>
            </a:r>
            <a:r>
              <a:rPr lang="en-US" b="1" dirty="0" smtClean="0">
                <a:solidFill>
                  <a:srgbClr val="0070C0"/>
                </a:solidFill>
              </a:rPr>
              <a:t>ejaculatory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ducts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pierce</a:t>
            </a:r>
            <a:r>
              <a:rPr lang="en-US" b="1" dirty="0" smtClean="0"/>
              <a:t> the </a:t>
            </a:r>
            <a:r>
              <a:rPr lang="en-US" b="1" dirty="0" smtClean="0">
                <a:solidFill>
                  <a:srgbClr val="FF0000"/>
                </a:solidFill>
              </a:rPr>
              <a:t>posterior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surface</a:t>
            </a:r>
            <a:r>
              <a:rPr lang="en-US" b="1" dirty="0" smtClean="0"/>
              <a:t> of the </a:t>
            </a:r>
            <a:r>
              <a:rPr lang="en-US" b="1" dirty="0" smtClean="0">
                <a:solidFill>
                  <a:srgbClr val="FF0000"/>
                </a:solidFill>
              </a:rPr>
              <a:t>prostate</a:t>
            </a:r>
            <a:r>
              <a:rPr lang="en-US" b="1" dirty="0" smtClean="0"/>
              <a:t> and </a:t>
            </a:r>
            <a:r>
              <a:rPr lang="en-US" b="1" dirty="0" smtClean="0">
                <a:solidFill>
                  <a:srgbClr val="FF0000"/>
                </a:solidFill>
              </a:rPr>
              <a:t>open</a:t>
            </a:r>
            <a:r>
              <a:rPr lang="en-US" b="1" dirty="0" smtClean="0"/>
              <a:t> into the </a:t>
            </a:r>
            <a:r>
              <a:rPr lang="en-US" b="1" dirty="0" smtClean="0">
                <a:solidFill>
                  <a:srgbClr val="FF0000"/>
                </a:solidFill>
              </a:rPr>
              <a:t>prostatic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part</a:t>
            </a:r>
            <a:r>
              <a:rPr lang="en-US" b="1" dirty="0" smtClean="0"/>
              <a:t> of the </a:t>
            </a:r>
            <a:r>
              <a:rPr lang="en-US" b="1" dirty="0" smtClean="0">
                <a:solidFill>
                  <a:srgbClr val="FF0000"/>
                </a:solidFill>
              </a:rPr>
              <a:t>urethra</a:t>
            </a:r>
            <a:r>
              <a:rPr lang="en-US" b="1" dirty="0" smtClean="0"/>
              <a:t>, close to the margins of the prostatic utricle.</a:t>
            </a:r>
          </a:p>
          <a:p>
            <a:pPr algn="l" rtl="0"/>
            <a:endParaRPr lang="ar-SA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623" y="548680"/>
            <a:ext cx="5004048" cy="5246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65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"/>
            <a:ext cx="604909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348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777480"/>
          </a:xfrm>
        </p:spPr>
        <p:txBody>
          <a:bodyPr/>
          <a:lstStyle/>
          <a:p>
            <a:r>
              <a:rPr lang="en-US" sz="5400" dirty="0"/>
              <a:t>Prostate, seminal vesicle and ejaculatory duct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96136" y="5517232"/>
            <a:ext cx="3240360" cy="1340768"/>
          </a:xfrm>
        </p:spPr>
        <p:txBody>
          <a:bodyPr/>
          <a:lstStyle/>
          <a:p>
            <a:pPr algn="ctr" rtl="0"/>
            <a:r>
              <a:rPr lang="en-US" b="1" dirty="0">
                <a:solidFill>
                  <a:schemeClr val="bg1"/>
                </a:solidFill>
              </a:rPr>
              <a:t>Dr. </a:t>
            </a:r>
            <a:r>
              <a:rPr lang="en-US" b="1" dirty="0" err="1">
                <a:solidFill>
                  <a:schemeClr val="bg1"/>
                </a:solidFill>
              </a:rPr>
              <a:t>Nimir</a:t>
            </a:r>
            <a:endParaRPr lang="en-US" b="1" dirty="0">
              <a:solidFill>
                <a:schemeClr val="bg1"/>
              </a:solidFill>
            </a:endParaRPr>
          </a:p>
          <a:p>
            <a:pPr algn="ctr" rtl="0"/>
            <a:r>
              <a:rPr lang="en-US" b="1" dirty="0">
                <a:solidFill>
                  <a:schemeClr val="bg1"/>
                </a:solidFill>
              </a:rPr>
              <a:t>Dr. </a:t>
            </a:r>
            <a:r>
              <a:rPr lang="en-US" b="1" dirty="0" err="1">
                <a:solidFill>
                  <a:schemeClr val="bg1"/>
                </a:solidFill>
              </a:rPr>
              <a:t>Safaa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7949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930226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 smtClean="0"/>
              <a:t>THANKS</a:t>
            </a:r>
            <a:endParaRPr lang="ar-SA" sz="9600" b="1" dirty="0"/>
          </a:p>
        </p:txBody>
      </p:sp>
    </p:spTree>
    <p:extLst>
      <p:ext uri="{BB962C8B-B14F-4D97-AF65-F5344CB8AC3E}">
        <p14:creationId xmlns:p14="http://schemas.microsoft.com/office/powerpoint/2010/main" val="2165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0"/>
            <a:ext cx="8208912" cy="6741368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b="1" dirty="0" smtClean="0"/>
              <a:t>Objectives:</a:t>
            </a:r>
            <a:endParaRPr lang="en-US" dirty="0"/>
          </a:p>
          <a:p>
            <a:pPr lvl="0" algn="l" rtl="0"/>
            <a:r>
              <a:rPr lang="en-US" b="1" dirty="0"/>
              <a:t>Discuss the site, size, shape and relation of prostate. </a:t>
            </a:r>
          </a:p>
          <a:p>
            <a:pPr lvl="0" algn="l" rtl="0"/>
            <a:r>
              <a:rPr lang="en-US" b="1" dirty="0"/>
              <a:t>Describe the fasciae covering and related to the prostate (true and false capsules). </a:t>
            </a:r>
          </a:p>
          <a:p>
            <a:pPr lvl="0" algn="l" rtl="0"/>
            <a:r>
              <a:rPr lang="en-US" b="1" dirty="0" smtClean="0"/>
              <a:t>Discuss </a:t>
            </a:r>
            <a:r>
              <a:rPr lang="en-US" b="1" dirty="0"/>
              <a:t>its blood, nerve supply and lymphatic drainage.</a:t>
            </a:r>
          </a:p>
          <a:p>
            <a:pPr lvl="0" algn="l" rtl="0"/>
            <a:r>
              <a:rPr lang="en-US" b="1" dirty="0" smtClean="0"/>
              <a:t>Define </a:t>
            </a:r>
            <a:r>
              <a:rPr lang="en-US" b="1" dirty="0"/>
              <a:t>the seminal vesicles.</a:t>
            </a:r>
          </a:p>
          <a:p>
            <a:pPr lvl="0" algn="l" rtl="0"/>
            <a:r>
              <a:rPr lang="en-US" b="1" dirty="0"/>
              <a:t>Discuss their site, relation, blood supply, venous drainage, lymphatic drainage &amp;  innervation.</a:t>
            </a:r>
          </a:p>
          <a:p>
            <a:pPr lvl="0" algn="l" rtl="0"/>
            <a:r>
              <a:rPr lang="en-US" b="1" dirty="0"/>
              <a:t>Define the ejaculatory duct.</a:t>
            </a:r>
          </a:p>
          <a:p>
            <a:pPr lvl="0" algn="l" rtl="0"/>
            <a:r>
              <a:rPr lang="en-US" b="1" dirty="0"/>
              <a:t>Describe its site, beginning and termination.</a:t>
            </a:r>
          </a:p>
          <a:p>
            <a:pPr algn="l" rtl="0"/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10753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4716016" cy="6858000"/>
          </a:xfrm>
        </p:spPr>
        <p:txBody>
          <a:bodyPr>
            <a:normAutofit fontScale="85000" lnSpcReduction="10000"/>
          </a:bodyPr>
          <a:lstStyle/>
          <a:p>
            <a:pPr marL="0" indent="0" algn="ctr" rtl="0">
              <a:buNone/>
            </a:pPr>
            <a:r>
              <a:rPr lang="en-US" sz="3500" b="1" dirty="0" smtClean="0">
                <a:solidFill>
                  <a:srgbClr val="FF0000"/>
                </a:solidFill>
              </a:rPr>
              <a:t>Prostate</a:t>
            </a:r>
          </a:p>
          <a:p>
            <a:pPr algn="l" rtl="0"/>
            <a:r>
              <a:rPr lang="en-US" b="1" dirty="0"/>
              <a:t>The prostate is a </a:t>
            </a:r>
            <a:r>
              <a:rPr lang="en-US" b="1" dirty="0" err="1">
                <a:solidFill>
                  <a:srgbClr val="FF0000"/>
                </a:solidFill>
              </a:rPr>
              <a:t>fibromuscular</a:t>
            </a:r>
            <a:r>
              <a:rPr lang="en-US" b="1" dirty="0">
                <a:solidFill>
                  <a:srgbClr val="FF0000"/>
                </a:solidFill>
              </a:rPr>
              <a:t> glandular </a:t>
            </a:r>
            <a:r>
              <a:rPr lang="en-US" b="1" dirty="0"/>
              <a:t>organ that surrounds the prostatic urethra </a:t>
            </a:r>
            <a:r>
              <a:rPr lang="en-US" b="1" dirty="0" smtClean="0"/>
              <a:t>.</a:t>
            </a:r>
          </a:p>
          <a:p>
            <a:pPr algn="l" rtl="0"/>
            <a:r>
              <a:rPr lang="en-US" b="1" dirty="0" smtClean="0"/>
              <a:t>The prostate 3 cm long, 4 cm wide.</a:t>
            </a:r>
          </a:p>
          <a:p>
            <a:pPr algn="l" rtl="0"/>
            <a:r>
              <a:rPr lang="en-US" b="1" dirty="0">
                <a:solidFill>
                  <a:srgbClr val="FF0000"/>
                </a:solidFill>
              </a:rPr>
              <a:t>L</a:t>
            </a:r>
            <a:r>
              <a:rPr lang="en-US" b="1" dirty="0" smtClean="0">
                <a:solidFill>
                  <a:srgbClr val="FF0000"/>
                </a:solidFill>
              </a:rPr>
              <a:t>ies between:</a:t>
            </a:r>
          </a:p>
          <a:p>
            <a:pPr algn="l" rtl="0"/>
            <a:r>
              <a:rPr lang="en-US" b="1" dirty="0" smtClean="0"/>
              <a:t>The neck of the bladder </a:t>
            </a:r>
            <a:r>
              <a:rPr lang="en-US" b="1" dirty="0" smtClean="0">
                <a:solidFill>
                  <a:srgbClr val="FF0000"/>
                </a:solidFill>
              </a:rPr>
              <a:t>above</a:t>
            </a:r>
            <a:endParaRPr lang="en-US" b="1" dirty="0"/>
          </a:p>
          <a:p>
            <a:pPr algn="l" rtl="0"/>
            <a:r>
              <a:rPr lang="en-US" b="1" dirty="0"/>
              <a:t>T</a:t>
            </a:r>
            <a:r>
              <a:rPr lang="en-US" b="1" dirty="0" smtClean="0"/>
              <a:t>he urogenital diaphragm </a:t>
            </a:r>
            <a:r>
              <a:rPr lang="en-US" b="1" dirty="0" smtClean="0">
                <a:solidFill>
                  <a:srgbClr val="FF0000"/>
                </a:solidFill>
              </a:rPr>
              <a:t>below</a:t>
            </a:r>
            <a:r>
              <a:rPr lang="en-US" b="1" dirty="0" smtClean="0"/>
              <a:t>.</a:t>
            </a:r>
          </a:p>
          <a:p>
            <a:pPr algn="l" rtl="0"/>
            <a:r>
              <a:rPr lang="en-US" b="1" dirty="0"/>
              <a:t>S</a:t>
            </a:r>
            <a:r>
              <a:rPr lang="en-US" b="1" dirty="0" smtClean="0"/>
              <a:t>urrounded by a fibrous capsule.</a:t>
            </a:r>
          </a:p>
          <a:p>
            <a:pPr algn="l" rtl="0"/>
            <a:r>
              <a:rPr lang="en-US" b="1" dirty="0" smtClean="0"/>
              <a:t> It has :</a:t>
            </a:r>
          </a:p>
          <a:p>
            <a:pPr algn="l" rtl="0"/>
            <a:r>
              <a:rPr lang="en-US" b="1" dirty="0">
                <a:solidFill>
                  <a:srgbClr val="0070C0"/>
                </a:solidFill>
              </a:rPr>
              <a:t>B</a:t>
            </a:r>
            <a:r>
              <a:rPr lang="en-US" b="1" dirty="0" smtClean="0">
                <a:solidFill>
                  <a:srgbClr val="0070C0"/>
                </a:solidFill>
              </a:rPr>
              <a:t>ase</a:t>
            </a:r>
            <a:r>
              <a:rPr lang="en-US" b="1" dirty="0" smtClean="0"/>
              <a:t> which lies against the </a:t>
            </a:r>
            <a:r>
              <a:rPr lang="en-US" b="1" dirty="0" smtClean="0">
                <a:solidFill>
                  <a:srgbClr val="FF0000"/>
                </a:solidFill>
              </a:rPr>
              <a:t>bladder neck </a:t>
            </a:r>
            <a:endParaRPr lang="en-US" b="1" dirty="0">
              <a:solidFill>
                <a:srgbClr val="FF0000"/>
              </a:solidFill>
            </a:endParaRPr>
          </a:p>
          <a:p>
            <a:pPr algn="l" rtl="0"/>
            <a:r>
              <a:rPr lang="en-US" b="1" dirty="0" smtClean="0"/>
              <a:t> </a:t>
            </a:r>
            <a:r>
              <a:rPr lang="en-US" b="1" dirty="0">
                <a:solidFill>
                  <a:srgbClr val="0070C0"/>
                </a:solidFill>
              </a:rPr>
              <a:t>A</a:t>
            </a:r>
            <a:r>
              <a:rPr lang="en-US" b="1" dirty="0" smtClean="0">
                <a:solidFill>
                  <a:srgbClr val="0070C0"/>
                </a:solidFill>
              </a:rPr>
              <a:t>n apex</a:t>
            </a:r>
            <a:r>
              <a:rPr lang="en-US" b="1" dirty="0" smtClean="0"/>
              <a:t>, which lies against the </a:t>
            </a:r>
            <a:r>
              <a:rPr lang="en-US" b="1" dirty="0" smtClean="0">
                <a:solidFill>
                  <a:srgbClr val="FF0000"/>
                </a:solidFill>
              </a:rPr>
              <a:t>urogenital diaphragm.</a:t>
            </a:r>
          </a:p>
          <a:p>
            <a:pPr algn="l" rtl="0"/>
            <a:r>
              <a:rPr lang="en-US" b="1" dirty="0">
                <a:solidFill>
                  <a:srgbClr val="7030A0"/>
                </a:solidFill>
              </a:rPr>
              <a:t>E</a:t>
            </a:r>
            <a:r>
              <a:rPr lang="en-US" b="1" dirty="0" smtClean="0">
                <a:solidFill>
                  <a:srgbClr val="7030A0"/>
                </a:solidFill>
              </a:rPr>
              <a:t>jaculatory ducts </a:t>
            </a:r>
            <a:r>
              <a:rPr lang="en-US" b="1" dirty="0" smtClean="0"/>
              <a:t>pierce the </a:t>
            </a:r>
            <a:r>
              <a:rPr lang="en-US" b="1" dirty="0" smtClean="0">
                <a:solidFill>
                  <a:srgbClr val="FF0000"/>
                </a:solidFill>
              </a:rPr>
              <a:t>posterior surface.</a:t>
            </a:r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1" cy="6863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292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4572000" cy="6858000"/>
          </a:xfrm>
        </p:spPr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Relations:</a:t>
            </a:r>
          </a:p>
          <a:p>
            <a:pPr algn="l" rtl="0"/>
            <a:r>
              <a:rPr lang="en-US" sz="2800" b="1" dirty="0" smtClean="0">
                <a:solidFill>
                  <a:srgbClr val="7030A0"/>
                </a:solidFill>
              </a:rPr>
              <a:t>Superiorly</a:t>
            </a:r>
            <a:r>
              <a:rPr lang="en-US" sz="2800" b="1" dirty="0" smtClean="0"/>
              <a:t>: </a:t>
            </a:r>
          </a:p>
          <a:p>
            <a:pPr marL="365760" lvl="1" indent="0" algn="l" rtl="0">
              <a:buNone/>
            </a:pPr>
            <a:r>
              <a:rPr lang="en-US" b="1" dirty="0" smtClean="0"/>
              <a:t>Neck of the bladder.</a:t>
            </a:r>
          </a:p>
          <a:p>
            <a:pPr algn="l" rtl="0"/>
            <a:r>
              <a:rPr lang="en-US" sz="2800" b="1" dirty="0" smtClean="0">
                <a:solidFill>
                  <a:srgbClr val="7030A0"/>
                </a:solidFill>
              </a:rPr>
              <a:t>Inferiorly</a:t>
            </a:r>
            <a:r>
              <a:rPr lang="en-US" sz="2800" b="1" dirty="0" smtClean="0"/>
              <a:t>: </a:t>
            </a:r>
          </a:p>
          <a:p>
            <a:pPr marL="365760" lvl="1" indent="0" algn="l" rtl="0">
              <a:buNone/>
            </a:pPr>
            <a:r>
              <a:rPr lang="en-US" b="1" dirty="0" smtClean="0"/>
              <a:t>Urogenital diaphragm. </a:t>
            </a:r>
          </a:p>
          <a:p>
            <a:pPr algn="l" rtl="0"/>
            <a:r>
              <a:rPr lang="en-US" sz="2800" b="1" dirty="0" smtClean="0">
                <a:solidFill>
                  <a:srgbClr val="7030A0"/>
                </a:solidFill>
              </a:rPr>
              <a:t>Anteriorly</a:t>
            </a:r>
            <a:r>
              <a:rPr lang="en-US" sz="2800" b="1" dirty="0" smtClean="0"/>
              <a:t>: </a:t>
            </a:r>
          </a:p>
          <a:p>
            <a:pPr lvl="1" algn="l" rtl="0">
              <a:buNone/>
            </a:pPr>
            <a:r>
              <a:rPr lang="en-US" b="1" dirty="0" err="1" smtClean="0"/>
              <a:t>Symphysis</a:t>
            </a:r>
            <a:r>
              <a:rPr lang="en-US" b="1" dirty="0" smtClean="0"/>
              <a:t> pubis.</a:t>
            </a:r>
          </a:p>
          <a:p>
            <a:pPr algn="l" rtl="0"/>
            <a:r>
              <a:rPr lang="en-US" sz="2800" b="1" dirty="0" smtClean="0">
                <a:solidFill>
                  <a:srgbClr val="7030A0"/>
                </a:solidFill>
              </a:rPr>
              <a:t>Posteriorly</a:t>
            </a:r>
            <a:r>
              <a:rPr lang="en-US" sz="2800" b="1" dirty="0" smtClean="0"/>
              <a:t>: </a:t>
            </a:r>
          </a:p>
          <a:p>
            <a:pPr marL="365760" lvl="1" indent="0" algn="l" rtl="0">
              <a:buNone/>
            </a:pPr>
            <a:r>
              <a:rPr lang="en-US" b="1" dirty="0" smtClean="0"/>
              <a:t>Rectal ampulla.</a:t>
            </a:r>
          </a:p>
          <a:p>
            <a:pPr marL="365760" lvl="1" indent="0" algn="l" rtl="0">
              <a:buNone/>
            </a:pPr>
            <a:r>
              <a:rPr lang="en-US" b="1" dirty="0" err="1"/>
              <a:t>Rectovesical</a:t>
            </a:r>
            <a:r>
              <a:rPr lang="en-US" b="1" dirty="0"/>
              <a:t> </a:t>
            </a:r>
            <a:r>
              <a:rPr lang="en-US" b="1" dirty="0" smtClean="0"/>
              <a:t>septum/Recto- prostatic  fascia(fascia </a:t>
            </a:r>
            <a:r>
              <a:rPr lang="en-US" b="1" dirty="0"/>
              <a:t>of </a:t>
            </a:r>
            <a:r>
              <a:rPr lang="en-US" b="1" dirty="0" smtClean="0"/>
              <a:t>   </a:t>
            </a:r>
            <a:r>
              <a:rPr lang="en-US" b="1" dirty="0" err="1" smtClean="0"/>
              <a:t>Denonvilliers</a:t>
            </a:r>
            <a:r>
              <a:rPr lang="en-US" b="1" dirty="0"/>
              <a:t>).</a:t>
            </a:r>
          </a:p>
          <a:p>
            <a:pPr algn="l" rtl="0"/>
            <a:r>
              <a:rPr lang="en-US" sz="2800" b="1" dirty="0" smtClean="0">
                <a:solidFill>
                  <a:srgbClr val="7030A0"/>
                </a:solidFill>
              </a:rPr>
              <a:t>Laterally</a:t>
            </a:r>
            <a:r>
              <a:rPr lang="en-US" sz="2800" b="1" dirty="0" smtClean="0"/>
              <a:t>:</a:t>
            </a:r>
          </a:p>
          <a:p>
            <a:pPr marL="365760" lvl="1" indent="0" algn="l" rtl="0">
              <a:buNone/>
            </a:pPr>
            <a:r>
              <a:rPr lang="en-US" b="1" dirty="0" smtClean="0"/>
              <a:t>Anterior fibers of the </a:t>
            </a:r>
            <a:r>
              <a:rPr lang="en-US" b="1" dirty="0" err="1" smtClean="0"/>
              <a:t>levator</a:t>
            </a:r>
            <a:r>
              <a:rPr lang="en-US" b="1" dirty="0" smtClean="0"/>
              <a:t> </a:t>
            </a:r>
            <a:r>
              <a:rPr lang="en-US" b="1" dirty="0" err="1" smtClean="0"/>
              <a:t>ani</a:t>
            </a:r>
            <a:r>
              <a:rPr lang="en-US" b="1" dirty="0" smtClean="0"/>
              <a:t>.</a:t>
            </a:r>
            <a:endParaRPr lang="ar-SA" b="1" dirty="0"/>
          </a:p>
        </p:txBody>
      </p:sp>
      <p:pic>
        <p:nvPicPr>
          <p:cNvPr id="204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16632"/>
            <a:ext cx="4355976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36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6279"/>
            <a:ext cx="5688632" cy="654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582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4495800" cy="6858000"/>
          </a:xfrm>
        </p:spPr>
        <p:txBody>
          <a:bodyPr>
            <a:normAutofit fontScale="92500" lnSpcReduction="10000"/>
          </a:bodyPr>
          <a:lstStyle/>
          <a:p>
            <a:pPr algn="ctr" rtl="0">
              <a:buNone/>
            </a:pPr>
            <a:r>
              <a:rPr lang="en-US" sz="3000" b="1" dirty="0" smtClean="0">
                <a:solidFill>
                  <a:srgbClr val="FF0000"/>
                </a:solidFill>
              </a:rPr>
              <a:t>Structure of the Prostate</a:t>
            </a:r>
          </a:p>
          <a:p>
            <a:pPr algn="l" rtl="0"/>
            <a:r>
              <a:rPr lang="en-US" b="1" dirty="0" smtClean="0"/>
              <a:t>The prostate is incompletely divided into five lobes : </a:t>
            </a:r>
          </a:p>
          <a:p>
            <a:pPr algn="l" rtl="0"/>
            <a:r>
              <a:rPr lang="en-US" b="1" dirty="0" smtClean="0">
                <a:solidFill>
                  <a:srgbClr val="002060"/>
                </a:solidFill>
              </a:rPr>
              <a:t>The anterior lobe </a:t>
            </a:r>
            <a:r>
              <a:rPr lang="en-US" b="1" dirty="0" smtClean="0"/>
              <a:t>lies in </a:t>
            </a:r>
            <a:r>
              <a:rPr lang="en-US" b="1" dirty="0" smtClean="0">
                <a:solidFill>
                  <a:srgbClr val="FF0000"/>
                </a:solidFill>
              </a:rPr>
              <a:t>front</a:t>
            </a:r>
            <a:r>
              <a:rPr lang="en-US" b="1" dirty="0" smtClean="0"/>
              <a:t> of the </a:t>
            </a:r>
            <a:r>
              <a:rPr lang="en-US" b="1" dirty="0" smtClean="0">
                <a:solidFill>
                  <a:srgbClr val="FF0000"/>
                </a:solidFill>
              </a:rPr>
              <a:t>urethra</a:t>
            </a:r>
            <a:r>
              <a:rPr lang="en-US" b="1" dirty="0" smtClean="0"/>
              <a:t>.</a:t>
            </a:r>
          </a:p>
          <a:p>
            <a:pPr algn="l" rtl="0"/>
            <a:r>
              <a:rPr lang="en-US" b="1" dirty="0" smtClean="0">
                <a:solidFill>
                  <a:srgbClr val="002060"/>
                </a:solidFill>
              </a:rPr>
              <a:t>The median, or middle </a:t>
            </a:r>
            <a:r>
              <a:rPr lang="en-US" b="1" dirty="0" smtClean="0"/>
              <a:t>lobe is the wedge of gland situated </a:t>
            </a:r>
            <a:r>
              <a:rPr lang="en-US" b="1" dirty="0" smtClean="0">
                <a:solidFill>
                  <a:srgbClr val="FF0000"/>
                </a:solidFill>
              </a:rPr>
              <a:t>between</a:t>
            </a:r>
            <a:r>
              <a:rPr lang="en-US" b="1" dirty="0" smtClean="0"/>
              <a:t> the </a:t>
            </a:r>
            <a:r>
              <a:rPr lang="en-US" b="1" dirty="0" smtClean="0">
                <a:solidFill>
                  <a:srgbClr val="FF0000"/>
                </a:solidFill>
              </a:rPr>
              <a:t>urethra</a:t>
            </a:r>
            <a:r>
              <a:rPr lang="en-US" b="1" dirty="0" smtClean="0"/>
              <a:t> and the </a:t>
            </a:r>
            <a:r>
              <a:rPr lang="en-US" b="1" dirty="0" smtClean="0">
                <a:solidFill>
                  <a:srgbClr val="FF0000"/>
                </a:solidFill>
              </a:rPr>
              <a:t>ejaculatory</a:t>
            </a:r>
            <a:r>
              <a:rPr lang="en-US" b="1" dirty="0" smtClean="0"/>
              <a:t> ducts. </a:t>
            </a:r>
          </a:p>
          <a:p>
            <a:pPr algn="l" rtl="0"/>
            <a:r>
              <a:rPr lang="en-US" b="1" dirty="0" smtClean="0">
                <a:solidFill>
                  <a:srgbClr val="002060"/>
                </a:solidFill>
              </a:rPr>
              <a:t>The posterior lobe </a:t>
            </a:r>
            <a:r>
              <a:rPr lang="en-US" b="1" dirty="0" smtClean="0"/>
              <a:t>is situated </a:t>
            </a:r>
            <a:r>
              <a:rPr lang="en-US" b="1" dirty="0" smtClean="0">
                <a:solidFill>
                  <a:srgbClr val="FF0000"/>
                </a:solidFill>
              </a:rPr>
              <a:t>behind</a:t>
            </a:r>
            <a:r>
              <a:rPr lang="en-US" b="1" dirty="0" smtClean="0"/>
              <a:t> the urethra and </a:t>
            </a:r>
            <a:r>
              <a:rPr lang="en-US" b="1" dirty="0" smtClean="0">
                <a:solidFill>
                  <a:srgbClr val="FF0000"/>
                </a:solidFill>
              </a:rPr>
              <a:t>below</a:t>
            </a:r>
            <a:r>
              <a:rPr lang="en-US" b="1" dirty="0" smtClean="0"/>
              <a:t> the </a:t>
            </a:r>
            <a:r>
              <a:rPr lang="en-US" b="1" dirty="0" smtClean="0">
                <a:solidFill>
                  <a:srgbClr val="FF0000"/>
                </a:solidFill>
              </a:rPr>
              <a:t>ejaculatory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ducts</a:t>
            </a:r>
            <a:r>
              <a:rPr lang="en-US" b="1" dirty="0" smtClean="0"/>
              <a:t>. </a:t>
            </a:r>
          </a:p>
          <a:p>
            <a:pPr algn="l" rtl="0"/>
            <a:r>
              <a:rPr lang="en-US" b="1" dirty="0" smtClean="0">
                <a:solidFill>
                  <a:srgbClr val="002060"/>
                </a:solidFill>
              </a:rPr>
              <a:t>The right and left lateral lobes </a:t>
            </a:r>
            <a:r>
              <a:rPr lang="en-US" b="1" dirty="0" smtClean="0"/>
              <a:t>lie on </a:t>
            </a:r>
            <a:r>
              <a:rPr lang="en-US" b="1" dirty="0" smtClean="0">
                <a:solidFill>
                  <a:srgbClr val="FF0000"/>
                </a:solidFill>
              </a:rPr>
              <a:t>either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side</a:t>
            </a:r>
            <a:r>
              <a:rPr lang="en-US" b="1" dirty="0" smtClean="0"/>
              <a:t> of the </a:t>
            </a:r>
            <a:r>
              <a:rPr lang="en-US" b="1" dirty="0" smtClean="0">
                <a:solidFill>
                  <a:srgbClr val="FF0000"/>
                </a:solidFill>
              </a:rPr>
              <a:t>urethra</a:t>
            </a:r>
            <a:r>
              <a:rPr lang="en-US" b="1" dirty="0" smtClean="0"/>
              <a:t>.</a:t>
            </a:r>
          </a:p>
          <a:p>
            <a:pPr algn="l" rtl="0"/>
            <a:endParaRPr lang="en-US" sz="19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833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65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06" y="0"/>
            <a:ext cx="9133094" cy="6858000"/>
          </a:xfrm>
        </p:spPr>
        <p:txBody>
          <a:bodyPr>
            <a:normAutofit/>
          </a:bodyPr>
          <a:lstStyle/>
          <a:p>
            <a:pPr algn="ctr" rtl="0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Blood Supply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Arteries</a:t>
            </a:r>
            <a:r>
              <a:rPr lang="en-US" b="1" dirty="0" smtClean="0"/>
              <a:t>:</a:t>
            </a:r>
          </a:p>
          <a:p>
            <a:pPr algn="l" rtl="0"/>
            <a:r>
              <a:rPr lang="en-US" b="1" dirty="0" smtClean="0"/>
              <a:t>Branches of the inferior </a:t>
            </a:r>
            <a:r>
              <a:rPr lang="en-US" b="1" dirty="0" err="1" smtClean="0"/>
              <a:t>vesical</a:t>
            </a:r>
            <a:r>
              <a:rPr lang="en-US" b="1" dirty="0" smtClean="0"/>
              <a:t> and middle rectal arteries.</a:t>
            </a:r>
          </a:p>
          <a:p>
            <a:pPr algn="l" rtl="0"/>
            <a:r>
              <a:rPr lang="en-US" b="1" dirty="0" smtClean="0">
                <a:solidFill>
                  <a:srgbClr val="0070C0"/>
                </a:solidFill>
              </a:rPr>
              <a:t>Veins</a:t>
            </a:r>
          </a:p>
          <a:p>
            <a:pPr algn="l" rtl="0"/>
            <a:r>
              <a:rPr lang="en-US" b="1" dirty="0" smtClean="0"/>
              <a:t>The veins form the prostatic venous plexus, which lies outside the capsule of the prostate .</a:t>
            </a:r>
          </a:p>
          <a:p>
            <a:pPr algn="l" rtl="0"/>
            <a:r>
              <a:rPr lang="en-US" b="1" dirty="0" smtClean="0"/>
              <a:t>The prostatic plexus receives the deep dorsal vein of the penis and numerous </a:t>
            </a:r>
            <a:r>
              <a:rPr lang="en-US" b="1" dirty="0" err="1" smtClean="0"/>
              <a:t>vesical</a:t>
            </a:r>
            <a:r>
              <a:rPr lang="en-US" b="1" dirty="0" smtClean="0"/>
              <a:t> veins and drains into the internal iliac veins.</a:t>
            </a:r>
          </a:p>
          <a:p>
            <a:pPr algn="l" rtl="0"/>
            <a:endParaRPr lang="en-US" b="1" dirty="0" smtClean="0"/>
          </a:p>
          <a:p>
            <a:pPr algn="l" rtl="0"/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2165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332656"/>
            <a:ext cx="9144000" cy="6022269"/>
          </a:xfrm>
        </p:spPr>
        <p:txBody>
          <a:bodyPr/>
          <a:lstStyle/>
          <a:p>
            <a:pPr algn="l" rtl="0"/>
            <a:r>
              <a:rPr lang="en-US" sz="3200" b="1" dirty="0" smtClean="0">
                <a:solidFill>
                  <a:srgbClr val="00B050"/>
                </a:solidFill>
              </a:rPr>
              <a:t>Lymph Drainage</a:t>
            </a:r>
          </a:p>
          <a:p>
            <a:pPr algn="l" rtl="0"/>
            <a:r>
              <a:rPr lang="en-US" sz="3200" b="1" dirty="0" smtClean="0"/>
              <a:t>Internal iliac nodes.</a:t>
            </a:r>
          </a:p>
          <a:p>
            <a:pPr algn="l" rtl="0">
              <a:buNone/>
            </a:pPr>
            <a:endParaRPr lang="en-US" sz="3200" b="1" dirty="0" smtClean="0"/>
          </a:p>
          <a:p>
            <a:pPr algn="l" rtl="0"/>
            <a:r>
              <a:rPr lang="en-US" sz="3200" b="1" dirty="0" smtClean="0">
                <a:solidFill>
                  <a:srgbClr val="7030A0"/>
                </a:solidFill>
              </a:rPr>
              <a:t>Nerve Supply</a:t>
            </a:r>
          </a:p>
          <a:p>
            <a:pPr algn="l" rtl="0"/>
            <a:r>
              <a:rPr lang="en-US" sz="3200" b="1" dirty="0" smtClean="0"/>
              <a:t>Inferior </a:t>
            </a:r>
            <a:r>
              <a:rPr lang="en-US" sz="3200" b="1" dirty="0" err="1" smtClean="0"/>
              <a:t>hypogastric</a:t>
            </a:r>
            <a:r>
              <a:rPr lang="en-US" sz="3200" b="1" dirty="0" smtClean="0"/>
              <a:t> plexuses. The sympathetic nerves stimulate the smooth muscle of the prostate during ejaculation.</a:t>
            </a:r>
          </a:p>
          <a:p>
            <a:pPr algn="l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2131</TotalTime>
  <Words>682</Words>
  <Application>Microsoft Office PowerPoint</Application>
  <PresentationFormat>On-screen Show (4:3)</PresentationFormat>
  <Paragraphs>93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Flow</vt:lpstr>
      <vt:lpstr>PowerPoint Presentation</vt:lpstr>
      <vt:lpstr>Prostate, seminal vesicle and ejaculatory duct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Benign Prostatic Hypertrophy (BPH)</vt:lpstr>
      <vt:lpstr>Prostatic Cancer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Nemr Khaled</dc:creator>
  <cp:lastModifiedBy>Safa Osman</cp:lastModifiedBy>
  <cp:revision>172</cp:revision>
  <dcterms:created xsi:type="dcterms:W3CDTF">2013-04-29T11:39:04Z</dcterms:created>
  <dcterms:modified xsi:type="dcterms:W3CDTF">2016-03-27T05:24:16Z</dcterms:modified>
</cp:coreProperties>
</file>